
<file path=[Content_Types].xml><?xml version="1.0" encoding="utf-8"?>
<Types xmlns="http://schemas.openxmlformats.org/package/2006/content-types">
  <Default Extension="1" ContentType="image/jpeg"/>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7.jpg" ContentType="image/png"/>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95" r:id="rId3"/>
    <p:sldId id="297" r:id="rId4"/>
    <p:sldId id="299" r:id="rId5"/>
    <p:sldId id="300" r:id="rId6"/>
    <p:sldId id="314" r:id="rId7"/>
    <p:sldId id="315" r:id="rId8"/>
    <p:sldId id="307" r:id="rId9"/>
    <p:sldId id="316" r:id="rId10"/>
    <p:sldId id="305" r:id="rId11"/>
    <p:sldId id="308" r:id="rId12"/>
    <p:sldId id="312" r:id="rId13"/>
    <p:sldId id="306" r:id="rId14"/>
    <p:sldId id="309" r:id="rId15"/>
    <p:sldId id="313" r:id="rId16"/>
    <p:sldId id="317" r:id="rId17"/>
    <p:sldId id="294" r:id="rId18"/>
  </p:sldIdLst>
  <p:sldSz cx="9144000" cy="6858000" type="screen4x3"/>
  <p:notesSz cx="6858000" cy="9144000"/>
  <p:embeddedFontLst>
    <p:embeddedFont>
      <p:font typeface="Arial Black" panose="020B0A04020102020204" pitchFamily="34" charset="0"/>
      <p:bold r:id="rId20"/>
    </p:embeddedFont>
    <p:embeddedFont>
      <p:font typeface="Bookman Old Style" panose="02050604050505020204" pitchFamily="18" charset="0"/>
      <p:regular r:id="rId21"/>
      <p:bold r:id="rId22"/>
      <p:italic r:id="rId23"/>
      <p:boldItalic r:id="rId24"/>
    </p:embeddedFont>
    <p:embeddedFont>
      <p:font typeface="Franklin Gothic Heavy" panose="020B0903020102020204" pitchFamily="34" charset="0"/>
      <p:regular r:id="rId25"/>
      <p:italic r:id="rId26"/>
    </p:embeddedFont>
    <p:embeddedFont>
      <p:font typeface="Gill Sans Ultra Bold" panose="020B0A02020104020203" pitchFamily="3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6608"/>
  </p:normalViewPr>
  <p:slideViewPr>
    <p:cSldViewPr snapToGrid="0">
      <p:cViewPr varScale="1">
        <p:scale>
          <a:sx n="82" d="100"/>
          <a:sy n="82" d="100"/>
        </p:scale>
        <p:origin x="1498" y="30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22CS016</a:t>
            </a:r>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22CS016</a:t>
            </a:r>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rawpixel.com/search/cloud%20computing" TargetMode="External"/><Relationship Id="rId2" Type="http://schemas.openxmlformats.org/officeDocument/2006/relationships/image" Target="../media/image16.1"/><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chatgpt.com/c/2cdd0d77-7b8d-4c4e-8b53-42c669e35e1e" TargetMode="External"/><Relationship Id="rId1" Type="http://schemas.openxmlformats.org/officeDocument/2006/relationships/slideLayout" Target="../slideLayouts/slideLayout1.xml"/><Relationship Id="rId4" Type="http://schemas.openxmlformats.org/officeDocument/2006/relationships/hyperlink" Target="https://www.youtube.com/results?search_query=smart+city+dashboard"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rehistorialdia.blogspot.com/2021/02/the-end.html"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wired.it/attualita/ambiente/2017/11/06/edison-smart-citycitta-futuro-sempre-innovative-sostenibili/"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medium.com/inovatink/improved-smart-waste-management-for-smart-city-7387a11f6204"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thebluediamondgallery.com/handwriting/m/methodology.html"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nlp-techniques.org/"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endParaRPr lang="en-US" dirty="0"/>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
        <p:nvSpPr>
          <p:cNvPr id="48" name="Google Shape;48;p1"/>
          <p:cNvSpPr txBox="1"/>
          <p:nvPr/>
        </p:nvSpPr>
        <p:spPr>
          <a:xfrm>
            <a:off x="-212024" y="-507351"/>
            <a:ext cx="9144000" cy="6019800"/>
          </a:xfrm>
          <a:prstGeom prst="rect">
            <a:avLst/>
          </a:prstGeom>
          <a:noFill/>
          <a:ln>
            <a:noFill/>
          </a:ln>
        </p:spPr>
        <p:txBody>
          <a:bodyPr spcFirstLastPara="1" wrap="square" lIns="91425" tIns="33100" rIns="91425" bIns="45700" anchor="ctr" anchorCtr="0">
            <a:noAutofit/>
          </a:bodyPr>
          <a:lstStyle/>
          <a:p>
            <a:pPr marL="0" marR="0" lvl="0" indent="0" algn="ctr" rtl="0">
              <a:spcBef>
                <a:spcPts val="0"/>
              </a:spcBef>
              <a:spcAft>
                <a:spcPts val="0"/>
              </a:spcAft>
              <a:buNone/>
            </a:pPr>
            <a:endParaRPr lang="en-IN" sz="2800" b="1" i="0" u="none" strike="noStrike" cap="none" dirty="0">
              <a:solidFill>
                <a:srgbClr val="FF0000"/>
              </a:solidFill>
              <a:latin typeface="Times New Roman" pitchFamily="18" charset="0"/>
              <a:ea typeface="Candara"/>
              <a:cs typeface="Times New Roman" pitchFamily="18" charset="0"/>
              <a:sym typeface="Candara"/>
            </a:endParaRPr>
          </a:p>
          <a:p>
            <a:pPr algn="ctr"/>
            <a:r>
              <a:rPr lang="en-US" sz="4400" b="1" dirty="0">
                <a:solidFill>
                  <a:srgbClr val="FF0000"/>
                </a:solidFill>
                <a:latin typeface="Franklin Gothic Heavy" panose="020B0903020102020204" pitchFamily="34" charset="0"/>
                <a:ea typeface="Candara"/>
                <a:cs typeface="Candara"/>
                <a:sym typeface="Candara"/>
              </a:rPr>
              <a:t> SMART CITY DASHBOARD </a:t>
            </a:r>
          </a:p>
        </p:txBody>
      </p:sp>
      <p:sp>
        <p:nvSpPr>
          <p:cNvPr id="2" name="TextBox 1">
            <a:extLst>
              <a:ext uri="{FF2B5EF4-FFF2-40B4-BE49-F238E27FC236}">
                <a16:creationId xmlns:a16="http://schemas.microsoft.com/office/drawing/2014/main" id="{B20F1CD5-CA1F-F354-D7B0-FF104B71F840}"/>
              </a:ext>
            </a:extLst>
          </p:cNvPr>
          <p:cNvSpPr txBox="1"/>
          <p:nvPr/>
        </p:nvSpPr>
        <p:spPr>
          <a:xfrm>
            <a:off x="3198373" y="4425479"/>
            <a:ext cx="2016899" cy="338554"/>
          </a:xfrm>
          <a:prstGeom prst="rect">
            <a:avLst/>
          </a:prstGeom>
          <a:noFill/>
        </p:spPr>
        <p:txBody>
          <a:bodyPr wrap="none" rtlCol="0">
            <a:spAutoFit/>
          </a:bodyPr>
          <a:lstStyle/>
          <a:p>
            <a:r>
              <a:rPr lang="en-US" sz="1600" dirty="0">
                <a:latin typeface="Arial Black" panose="020B0A04020102020204" pitchFamily="34" charset="0"/>
              </a:rPr>
              <a:t>Presentation by:</a:t>
            </a:r>
            <a:endParaRPr lang="en-IN" sz="1600" dirty="0">
              <a:latin typeface="Arial Black" panose="020B0A04020102020204" pitchFamily="34" charset="0"/>
            </a:endParaRPr>
          </a:p>
        </p:txBody>
      </p:sp>
      <p:sp>
        <p:nvSpPr>
          <p:cNvPr id="3" name="TextBox 2">
            <a:extLst>
              <a:ext uri="{FF2B5EF4-FFF2-40B4-BE49-F238E27FC236}">
                <a16:creationId xmlns:a16="http://schemas.microsoft.com/office/drawing/2014/main" id="{D26299A4-9700-709F-9F40-3EDC1F98250B}"/>
              </a:ext>
            </a:extLst>
          </p:cNvPr>
          <p:cNvSpPr txBox="1"/>
          <p:nvPr/>
        </p:nvSpPr>
        <p:spPr>
          <a:xfrm>
            <a:off x="2590800" y="4976937"/>
            <a:ext cx="3368230" cy="738664"/>
          </a:xfrm>
          <a:prstGeom prst="rect">
            <a:avLst/>
          </a:prstGeom>
          <a:noFill/>
        </p:spPr>
        <p:txBody>
          <a:bodyPr wrap="none" rtlCol="0">
            <a:spAutoFit/>
          </a:bodyPr>
          <a:lstStyle/>
          <a:p>
            <a:r>
              <a:rPr lang="en-US" dirty="0">
                <a:latin typeface="Bookman Old Style" panose="02050604050505020204" pitchFamily="18" charset="0"/>
              </a:rPr>
              <a:t>Aryan Sharma              2210990179</a:t>
            </a:r>
          </a:p>
          <a:p>
            <a:r>
              <a:rPr lang="en-US" dirty="0">
                <a:latin typeface="Bookman Old Style" panose="02050604050505020204" pitchFamily="18" charset="0"/>
              </a:rPr>
              <a:t>Aryan Sonkar               2210990182</a:t>
            </a:r>
          </a:p>
          <a:p>
            <a:r>
              <a:rPr lang="en-US" dirty="0" err="1">
                <a:latin typeface="Bookman Old Style" panose="02050604050505020204" pitchFamily="18" charset="0"/>
              </a:rPr>
              <a:t>Avinandan</a:t>
            </a:r>
            <a:r>
              <a:rPr lang="en-US">
                <a:latin typeface="Bookman Old Style" panose="02050604050505020204" pitchFamily="18" charset="0"/>
              </a:rPr>
              <a:t>                    2210990199</a:t>
            </a:r>
            <a:endParaRPr lang="en-US" dirty="0">
              <a:latin typeface="Bookman Old Style" panose="02050604050505020204" pitchFamily="18" charset="0"/>
            </a:endParaRPr>
          </a:p>
        </p:txBody>
      </p:sp>
      <p:sp>
        <p:nvSpPr>
          <p:cNvPr id="4" name="TextBox 3">
            <a:extLst>
              <a:ext uri="{FF2B5EF4-FFF2-40B4-BE49-F238E27FC236}">
                <a16:creationId xmlns:a16="http://schemas.microsoft.com/office/drawing/2014/main" id="{72D91905-195E-8580-1543-25748664473A}"/>
              </a:ext>
            </a:extLst>
          </p:cNvPr>
          <p:cNvSpPr txBox="1"/>
          <p:nvPr/>
        </p:nvSpPr>
        <p:spPr>
          <a:xfrm>
            <a:off x="2404953" y="3367721"/>
            <a:ext cx="3910045" cy="307777"/>
          </a:xfrm>
          <a:prstGeom prst="rect">
            <a:avLst/>
          </a:prstGeom>
          <a:noFill/>
        </p:spPr>
        <p:txBody>
          <a:bodyPr wrap="none" rtlCol="0">
            <a:spAutoFit/>
          </a:bodyPr>
          <a:lstStyle/>
          <a:p>
            <a:r>
              <a:rPr lang="en-US" b="0" i="0" dirty="0">
                <a:solidFill>
                  <a:srgbClr val="474747"/>
                </a:solidFill>
                <a:effectLst/>
                <a:highlight>
                  <a:srgbClr val="FFFFFF"/>
                </a:highlight>
                <a:latin typeface="Google Sans"/>
              </a:rPr>
              <a:t> </a:t>
            </a:r>
            <a:r>
              <a:rPr lang="en-US" dirty="0">
                <a:solidFill>
                  <a:srgbClr val="040C28"/>
                </a:solidFill>
                <a:highlight>
                  <a:srgbClr val="D3E3FD"/>
                </a:highlight>
                <a:latin typeface="Gill Sans Ultra Bold" panose="020B0A02020104020203" pitchFamily="34" charset="0"/>
              </a:rPr>
              <a:t>something about a smart city……</a:t>
            </a:r>
            <a:endParaRPr lang="en-IN" dirty="0">
              <a:latin typeface="Gill Sans Ultra Bold" panose="020B0A02020104020203" pitchFamily="34" charset="0"/>
            </a:endParaRPr>
          </a:p>
        </p:txBody>
      </p:sp>
      <p:sp>
        <p:nvSpPr>
          <p:cNvPr id="5" name="Rectangle 4">
            <a:extLst>
              <a:ext uri="{FF2B5EF4-FFF2-40B4-BE49-F238E27FC236}">
                <a16:creationId xmlns:a16="http://schemas.microsoft.com/office/drawing/2014/main" id="{653717AB-0FBF-B85D-F559-774A404DA6F9}"/>
              </a:ext>
            </a:extLst>
          </p:cNvPr>
          <p:cNvSpPr/>
          <p:nvPr/>
        </p:nvSpPr>
        <p:spPr>
          <a:xfrm>
            <a:off x="1944532" y="915219"/>
            <a:ext cx="4993675"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FEE PROJECT</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Result</a:t>
            </a:r>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pic>
        <p:nvPicPr>
          <p:cNvPr id="7" name="Picture 6">
            <a:extLst>
              <a:ext uri="{FF2B5EF4-FFF2-40B4-BE49-F238E27FC236}">
                <a16:creationId xmlns:a16="http://schemas.microsoft.com/office/drawing/2014/main" id="{E3179E20-72B4-6BC2-C35F-D2C77B7E2C1C}"/>
              </a:ext>
            </a:extLst>
          </p:cNvPr>
          <p:cNvPicPr>
            <a:picLocks noChangeAspect="1"/>
          </p:cNvPicPr>
          <p:nvPr/>
        </p:nvPicPr>
        <p:blipFill rotWithShape="1">
          <a:blip r:embed="rId2"/>
          <a:srcRect t="9999" r="1429" b="4739"/>
          <a:stretch/>
        </p:blipFill>
        <p:spPr>
          <a:xfrm>
            <a:off x="65315" y="960437"/>
            <a:ext cx="8937926" cy="43486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E36F-C093-2AA9-35DF-8259F8A15BA3}"/>
              </a:ext>
            </a:extLst>
          </p:cNvPr>
          <p:cNvSpPr>
            <a:spLocks noGrp="1"/>
          </p:cNvSpPr>
          <p:nvPr>
            <p:ph type="title"/>
          </p:nvPr>
        </p:nvSpPr>
        <p:spPr/>
        <p:txBody>
          <a:bodyPr/>
          <a:lstStyle/>
          <a:p>
            <a:r>
              <a:rPr lang="en-US" dirty="0"/>
              <a:t>Result-2</a:t>
            </a:r>
            <a:endParaRPr lang="en-IN" dirty="0"/>
          </a:p>
        </p:txBody>
      </p:sp>
      <p:sp>
        <p:nvSpPr>
          <p:cNvPr id="3" name="Text Placeholder 2">
            <a:extLst>
              <a:ext uri="{FF2B5EF4-FFF2-40B4-BE49-F238E27FC236}">
                <a16:creationId xmlns:a16="http://schemas.microsoft.com/office/drawing/2014/main" id="{C94A2D59-36E4-649B-C398-EF06DCB56007}"/>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225A80E6-27E0-3AD1-FAD7-E9154D331FFB}"/>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id="{72AB13B6-2BE2-61DC-0824-D3120E3F4C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pic>
        <p:nvPicPr>
          <p:cNvPr id="8" name="Picture 7">
            <a:extLst>
              <a:ext uri="{FF2B5EF4-FFF2-40B4-BE49-F238E27FC236}">
                <a16:creationId xmlns:a16="http://schemas.microsoft.com/office/drawing/2014/main" id="{2CAE823D-D925-D01C-57DC-C292EA3C39BC}"/>
              </a:ext>
            </a:extLst>
          </p:cNvPr>
          <p:cNvPicPr>
            <a:picLocks noChangeAspect="1"/>
          </p:cNvPicPr>
          <p:nvPr/>
        </p:nvPicPr>
        <p:blipFill rotWithShape="1">
          <a:blip r:embed="rId2"/>
          <a:srcRect t="10000" b="4557"/>
          <a:stretch/>
        </p:blipFill>
        <p:spPr>
          <a:xfrm>
            <a:off x="569168" y="912813"/>
            <a:ext cx="5057191" cy="2430548"/>
          </a:xfrm>
          <a:prstGeom prst="rect">
            <a:avLst/>
          </a:prstGeom>
        </p:spPr>
      </p:pic>
      <p:pic>
        <p:nvPicPr>
          <p:cNvPr id="11" name="Picture 10">
            <a:extLst>
              <a:ext uri="{FF2B5EF4-FFF2-40B4-BE49-F238E27FC236}">
                <a16:creationId xmlns:a16="http://schemas.microsoft.com/office/drawing/2014/main" id="{617D27A4-3E16-6AF1-1586-524D51D1F168}"/>
              </a:ext>
            </a:extLst>
          </p:cNvPr>
          <p:cNvPicPr>
            <a:picLocks noChangeAspect="1"/>
          </p:cNvPicPr>
          <p:nvPr/>
        </p:nvPicPr>
        <p:blipFill rotWithShape="1">
          <a:blip r:embed="rId3"/>
          <a:srcRect t="10000" b="11814"/>
          <a:stretch/>
        </p:blipFill>
        <p:spPr>
          <a:xfrm>
            <a:off x="1782148" y="3608966"/>
            <a:ext cx="6662057" cy="2929946"/>
          </a:xfrm>
          <a:prstGeom prst="rect">
            <a:avLst/>
          </a:prstGeom>
        </p:spPr>
      </p:pic>
    </p:spTree>
    <p:extLst>
      <p:ext uri="{BB962C8B-B14F-4D97-AF65-F5344CB8AC3E}">
        <p14:creationId xmlns:p14="http://schemas.microsoft.com/office/powerpoint/2010/main" val="2678017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71CE-9AE2-87F2-4EC7-A7B526A3E8A7}"/>
              </a:ext>
            </a:extLst>
          </p:cNvPr>
          <p:cNvSpPr>
            <a:spLocks noGrp="1"/>
          </p:cNvSpPr>
          <p:nvPr>
            <p:ph type="title"/>
          </p:nvPr>
        </p:nvSpPr>
        <p:spPr/>
        <p:txBody>
          <a:bodyPr/>
          <a:lstStyle/>
          <a:p>
            <a:r>
              <a:rPr lang="en-US" dirty="0"/>
              <a:t>Result-3</a:t>
            </a:r>
            <a:endParaRPr lang="en-IN" dirty="0"/>
          </a:p>
        </p:txBody>
      </p:sp>
      <p:sp>
        <p:nvSpPr>
          <p:cNvPr id="3" name="Text Placeholder 2">
            <a:extLst>
              <a:ext uri="{FF2B5EF4-FFF2-40B4-BE49-F238E27FC236}">
                <a16:creationId xmlns:a16="http://schemas.microsoft.com/office/drawing/2014/main" id="{36F1FD0E-FDA8-295E-EB93-05550B9A4590}"/>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3F03D867-3A0D-AB1B-B8F5-830021177F47}"/>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id="{216FD780-A84A-4A44-D7C0-825775A9B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pic>
        <p:nvPicPr>
          <p:cNvPr id="7" name="Picture 6">
            <a:extLst>
              <a:ext uri="{FF2B5EF4-FFF2-40B4-BE49-F238E27FC236}">
                <a16:creationId xmlns:a16="http://schemas.microsoft.com/office/drawing/2014/main" id="{A0784585-2036-1A02-DA4A-81C3B9A79D70}"/>
              </a:ext>
            </a:extLst>
          </p:cNvPr>
          <p:cNvPicPr>
            <a:picLocks noChangeAspect="1"/>
          </p:cNvPicPr>
          <p:nvPr/>
        </p:nvPicPr>
        <p:blipFill rotWithShape="1">
          <a:blip r:embed="rId2"/>
          <a:srcRect t="10001" b="9999"/>
          <a:stretch/>
        </p:blipFill>
        <p:spPr>
          <a:xfrm>
            <a:off x="363894" y="960437"/>
            <a:ext cx="4830768" cy="2173846"/>
          </a:xfrm>
          <a:prstGeom prst="rect">
            <a:avLst/>
          </a:prstGeom>
        </p:spPr>
      </p:pic>
      <p:pic>
        <p:nvPicPr>
          <p:cNvPr id="9" name="Picture 8">
            <a:extLst>
              <a:ext uri="{FF2B5EF4-FFF2-40B4-BE49-F238E27FC236}">
                <a16:creationId xmlns:a16="http://schemas.microsoft.com/office/drawing/2014/main" id="{7478DEFB-A79D-32DD-4911-DBE772C6CA0C}"/>
              </a:ext>
            </a:extLst>
          </p:cNvPr>
          <p:cNvPicPr>
            <a:picLocks noChangeAspect="1"/>
          </p:cNvPicPr>
          <p:nvPr/>
        </p:nvPicPr>
        <p:blipFill rotWithShape="1">
          <a:blip r:embed="rId3"/>
          <a:srcRect t="10000" r="3163" b="6190"/>
          <a:stretch/>
        </p:blipFill>
        <p:spPr>
          <a:xfrm>
            <a:off x="1810138" y="3256520"/>
            <a:ext cx="6553200" cy="3190283"/>
          </a:xfrm>
          <a:prstGeom prst="rect">
            <a:avLst/>
          </a:prstGeom>
        </p:spPr>
      </p:pic>
    </p:spTree>
    <p:extLst>
      <p:ext uri="{BB962C8B-B14F-4D97-AF65-F5344CB8AC3E}">
        <p14:creationId xmlns:p14="http://schemas.microsoft.com/office/powerpoint/2010/main" val="1583160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sz="3200" dirty="0">
                <a:latin typeface="Times New Roman" pitchFamily="18" charset="0"/>
                <a:cs typeface="Times New Roman" pitchFamily="18" charset="0"/>
              </a:rPr>
            </a:br>
            <a:r>
              <a:rPr lang="en-IN" sz="2800" dirty="0">
                <a:latin typeface="Times New Roman" pitchFamily="18" charset="0"/>
                <a:cs typeface="Times New Roman" pitchFamily="18" charset="0"/>
              </a:rPr>
              <a:t>Source Code (screenshots)</a:t>
            </a:r>
            <a:br>
              <a:rPr lang="en-IN" sz="2800" dirty="0">
                <a:latin typeface="Times New Roman" pitchFamily="18" charset="0"/>
                <a:cs typeface="Times New Roman" pitchFamily="18" charset="0"/>
              </a:rPr>
            </a:br>
            <a:endParaRPr lang="en-US" sz="2800"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pic>
        <p:nvPicPr>
          <p:cNvPr id="7" name="Picture 6">
            <a:extLst>
              <a:ext uri="{FF2B5EF4-FFF2-40B4-BE49-F238E27FC236}">
                <a16:creationId xmlns:a16="http://schemas.microsoft.com/office/drawing/2014/main" id="{F3785E98-2902-4F66-9791-DD58547831AA}"/>
              </a:ext>
            </a:extLst>
          </p:cNvPr>
          <p:cNvPicPr>
            <a:picLocks noChangeAspect="1"/>
          </p:cNvPicPr>
          <p:nvPr/>
        </p:nvPicPr>
        <p:blipFill rotWithShape="1">
          <a:blip r:embed="rId2"/>
          <a:srcRect t="4559" b="7448"/>
          <a:stretch/>
        </p:blipFill>
        <p:spPr>
          <a:xfrm>
            <a:off x="279918" y="960437"/>
            <a:ext cx="7936289" cy="52444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DB29-2E69-2352-6B18-C9B675DD8E47}"/>
              </a:ext>
            </a:extLst>
          </p:cNvPr>
          <p:cNvSpPr>
            <a:spLocks noGrp="1"/>
          </p:cNvSpPr>
          <p:nvPr>
            <p:ph type="title"/>
          </p:nvPr>
        </p:nvSpPr>
        <p:spPr/>
        <p:txBody>
          <a:bodyPr/>
          <a:lstStyle/>
          <a:p>
            <a:r>
              <a:rPr lang="en-US" dirty="0"/>
              <a:t>Source code -continued</a:t>
            </a:r>
            <a:endParaRPr lang="en-IN" dirty="0"/>
          </a:p>
        </p:txBody>
      </p:sp>
      <p:sp>
        <p:nvSpPr>
          <p:cNvPr id="3" name="Text Placeholder 2">
            <a:extLst>
              <a:ext uri="{FF2B5EF4-FFF2-40B4-BE49-F238E27FC236}">
                <a16:creationId xmlns:a16="http://schemas.microsoft.com/office/drawing/2014/main" id="{A58A737E-DCC7-306C-4A8C-1B1E396CC807}"/>
              </a:ext>
            </a:extLst>
          </p:cNvPr>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88ACA9EB-5D26-41DB-3951-BCF92DB0F9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pic>
        <p:nvPicPr>
          <p:cNvPr id="10" name="Picture 9">
            <a:extLst>
              <a:ext uri="{FF2B5EF4-FFF2-40B4-BE49-F238E27FC236}">
                <a16:creationId xmlns:a16="http://schemas.microsoft.com/office/drawing/2014/main" id="{9E76733E-09E4-B811-BB71-0C6F79AB2D75}"/>
              </a:ext>
            </a:extLst>
          </p:cNvPr>
          <p:cNvPicPr>
            <a:picLocks noChangeAspect="1"/>
          </p:cNvPicPr>
          <p:nvPr/>
        </p:nvPicPr>
        <p:blipFill rotWithShape="1">
          <a:blip r:embed="rId2"/>
          <a:srcRect t="4555" b="6556"/>
          <a:stretch/>
        </p:blipFill>
        <p:spPr>
          <a:xfrm>
            <a:off x="177282" y="881924"/>
            <a:ext cx="5262465" cy="2631233"/>
          </a:xfrm>
          <a:prstGeom prst="rect">
            <a:avLst/>
          </a:prstGeom>
        </p:spPr>
      </p:pic>
      <p:pic>
        <p:nvPicPr>
          <p:cNvPr id="6" name="Picture 5">
            <a:extLst>
              <a:ext uri="{FF2B5EF4-FFF2-40B4-BE49-F238E27FC236}">
                <a16:creationId xmlns:a16="http://schemas.microsoft.com/office/drawing/2014/main" id="{259F1B80-C416-72BA-0F1F-8FBEE0DE9714}"/>
              </a:ext>
            </a:extLst>
          </p:cNvPr>
          <p:cNvPicPr>
            <a:picLocks noChangeAspect="1"/>
          </p:cNvPicPr>
          <p:nvPr/>
        </p:nvPicPr>
        <p:blipFill rotWithShape="1">
          <a:blip r:embed="rId3"/>
          <a:srcRect t="4377" r="24490" b="18888"/>
          <a:stretch/>
        </p:blipFill>
        <p:spPr>
          <a:xfrm>
            <a:off x="3088434" y="3634581"/>
            <a:ext cx="5187820" cy="2965470"/>
          </a:xfrm>
          <a:prstGeom prst="rect">
            <a:avLst/>
          </a:prstGeom>
        </p:spPr>
      </p:pic>
    </p:spTree>
    <p:extLst>
      <p:ext uri="{BB962C8B-B14F-4D97-AF65-F5344CB8AC3E}">
        <p14:creationId xmlns:p14="http://schemas.microsoft.com/office/powerpoint/2010/main" val="2031246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BC55-FCF4-641E-1850-403061F949B4}"/>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CACCAFF7-2A04-257E-7849-C0C59FEA223B}"/>
              </a:ext>
            </a:extLst>
          </p:cNvPr>
          <p:cNvSpPr>
            <a:spLocks noGrp="1"/>
          </p:cNvSpPr>
          <p:nvPr>
            <p:ph type="body" idx="1"/>
          </p:nvPr>
        </p:nvSpPr>
        <p:spPr>
          <a:xfrm>
            <a:off x="276808" y="1269288"/>
            <a:ext cx="4627984" cy="5962260"/>
          </a:xfrm>
        </p:spPr>
        <p:txBody>
          <a:bodyPr/>
          <a:lstStyle/>
          <a:p>
            <a:pPr marL="114300" indent="0">
              <a:buNone/>
            </a:pPr>
            <a:r>
              <a:rPr lang="en-US" sz="2400" dirty="0"/>
              <a:t>In the era of rapid urbanization and technological advancement, the concept of a Smart City has emerged as a promising solution to address the challenges of modern urban living. Central to the realization of a Smart City is the ability to efficiently collect, analyze, and utilize data from various sources within the city's ecosystem</a:t>
            </a:r>
            <a:endParaRPr lang="en-IN" sz="2400" dirty="0"/>
          </a:p>
        </p:txBody>
      </p:sp>
      <p:sp>
        <p:nvSpPr>
          <p:cNvPr id="4" name="Date Placeholder 3">
            <a:extLst>
              <a:ext uri="{FF2B5EF4-FFF2-40B4-BE49-F238E27FC236}">
                <a16:creationId xmlns:a16="http://schemas.microsoft.com/office/drawing/2014/main" id="{CA01C343-7070-254A-8E42-C12E4D924CC8}"/>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id="{8B17B49B-981C-8D8A-E242-176E9B272D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pic>
        <p:nvPicPr>
          <p:cNvPr id="7" name="Picture 6">
            <a:extLst>
              <a:ext uri="{FF2B5EF4-FFF2-40B4-BE49-F238E27FC236}">
                <a16:creationId xmlns:a16="http://schemas.microsoft.com/office/drawing/2014/main" id="{3A9AD89D-6B3B-9BBA-6702-7D387CFBDE4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739951" y="1292615"/>
            <a:ext cx="4201885" cy="4669648"/>
          </a:xfrm>
          <a:prstGeom prst="rect">
            <a:avLst/>
          </a:prstGeom>
        </p:spPr>
      </p:pic>
    </p:spTree>
    <p:extLst>
      <p:ext uri="{BB962C8B-B14F-4D97-AF65-F5344CB8AC3E}">
        <p14:creationId xmlns:p14="http://schemas.microsoft.com/office/powerpoint/2010/main" val="401561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D2CE-5398-E1A7-2B9C-9E945B7116D0}"/>
              </a:ext>
            </a:extLst>
          </p:cNvPr>
          <p:cNvSpPr>
            <a:spLocks noGrp="1"/>
          </p:cNvSpPr>
          <p:nvPr>
            <p:ph type="title"/>
          </p:nvPr>
        </p:nvSpPr>
        <p:spPr/>
        <p:txBody>
          <a:bodyPr/>
          <a:lstStyle/>
          <a:p>
            <a:r>
              <a:rPr lang="en-US" dirty="0"/>
              <a:t>References </a:t>
            </a:r>
            <a:endParaRPr lang="en-IN" dirty="0"/>
          </a:p>
        </p:txBody>
      </p:sp>
      <p:sp>
        <p:nvSpPr>
          <p:cNvPr id="3" name="Text Placeholder 2">
            <a:extLst>
              <a:ext uri="{FF2B5EF4-FFF2-40B4-BE49-F238E27FC236}">
                <a16:creationId xmlns:a16="http://schemas.microsoft.com/office/drawing/2014/main" id="{A9929016-A2D3-AF9A-EA22-6FF49B20A4E2}"/>
              </a:ext>
            </a:extLst>
          </p:cNvPr>
          <p:cNvSpPr>
            <a:spLocks noGrp="1"/>
          </p:cNvSpPr>
          <p:nvPr>
            <p:ph type="body" idx="1"/>
          </p:nvPr>
        </p:nvSpPr>
        <p:spPr/>
        <p:txBody>
          <a:bodyPr/>
          <a:lstStyle/>
          <a:p>
            <a:r>
              <a:rPr lang="en-IN" dirty="0">
                <a:hlinkClick r:id="rId2"/>
              </a:rPr>
              <a:t>https://chatgpt.com/c/2cdd0d77-7b8d-4c4e-8b53-42c669e35e1e</a:t>
            </a:r>
            <a:endParaRPr lang="en-IN" dirty="0"/>
          </a:p>
          <a:p>
            <a:r>
              <a:rPr lang="en-IN" dirty="0">
                <a:hlinkClick r:id="rId3"/>
              </a:rPr>
              <a:t>https://github.com/</a:t>
            </a:r>
            <a:endParaRPr lang="en-IN" dirty="0"/>
          </a:p>
          <a:p>
            <a:r>
              <a:rPr lang="en-IN">
                <a:hlinkClick r:id="rId4"/>
              </a:rPr>
              <a:t>https://www.youtube.com/results?search_query=smart+city+dashboard</a:t>
            </a:r>
            <a:endParaRPr lang="en-IN"/>
          </a:p>
          <a:p>
            <a:endParaRPr lang="en-IN"/>
          </a:p>
        </p:txBody>
      </p:sp>
      <p:sp>
        <p:nvSpPr>
          <p:cNvPr id="4" name="Date Placeholder 3">
            <a:extLst>
              <a:ext uri="{FF2B5EF4-FFF2-40B4-BE49-F238E27FC236}">
                <a16:creationId xmlns:a16="http://schemas.microsoft.com/office/drawing/2014/main" id="{5D06192D-906A-3C4A-23CE-13D6C3ED08ED}"/>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4634245C-94C9-871E-0E0D-F8B3677F01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Tree>
    <p:extLst>
      <p:ext uri="{BB962C8B-B14F-4D97-AF65-F5344CB8AC3E}">
        <p14:creationId xmlns:p14="http://schemas.microsoft.com/office/powerpoint/2010/main" val="4230293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E8BDF-B1ED-7B78-CCFC-80B7803A1A98}"/>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922D1CDA-F8AE-5AD2-4E10-C34589941235}"/>
              </a:ext>
            </a:extLst>
          </p:cNvPr>
          <p:cNvSpPr>
            <a:spLocks noGrp="1"/>
          </p:cNvSpPr>
          <p:nvPr>
            <p:ph type="body" idx="1"/>
          </p:nvPr>
        </p:nvSpPr>
        <p:spPr/>
        <p:txBody>
          <a:bodyPr/>
          <a:lstStyle/>
          <a:p>
            <a:pPr marL="114300" indent="0">
              <a:buNone/>
            </a:pPr>
            <a:endParaRPr lang="en-US" dirty="0"/>
          </a:p>
        </p:txBody>
      </p:sp>
      <p:sp>
        <p:nvSpPr>
          <p:cNvPr id="4" name="Date Placeholder 3">
            <a:extLst>
              <a:ext uri="{FF2B5EF4-FFF2-40B4-BE49-F238E27FC236}">
                <a16:creationId xmlns:a16="http://schemas.microsoft.com/office/drawing/2014/main" id="{533F3BF1-3F27-EA3E-5E69-9B085B365AB7}"/>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pic>
        <p:nvPicPr>
          <p:cNvPr id="8" name="Picture 7">
            <a:extLst>
              <a:ext uri="{FF2B5EF4-FFF2-40B4-BE49-F238E27FC236}">
                <a16:creationId xmlns:a16="http://schemas.microsoft.com/office/drawing/2014/main" id="{3FD7AFB0-3784-CEBB-C411-3DA76F80978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838200"/>
            <a:ext cx="9144000" cy="5883275"/>
          </a:xfrm>
          <a:prstGeom prst="rect">
            <a:avLst/>
          </a:prstGeom>
        </p:spPr>
      </p:pic>
    </p:spTree>
    <p:extLst>
      <p:ext uri="{BB962C8B-B14F-4D97-AF65-F5344CB8AC3E}">
        <p14:creationId xmlns:p14="http://schemas.microsoft.com/office/powerpoint/2010/main" val="112449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dirty="0">
                <a:latin typeface="Times New Roman" pitchFamily="18" charset="0"/>
                <a:cs typeface="Times New Roman" pitchFamily="18" charset="0"/>
              </a:rPr>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457200" y="838200"/>
            <a:ext cx="8229600" cy="5357327"/>
          </a:xfrm>
        </p:spPr>
        <p:txBody>
          <a:bodyPr/>
          <a:lstStyle/>
          <a:p>
            <a:pPr>
              <a:buNone/>
            </a:pPr>
            <a:endParaRPr lang="en-IN" sz="2400" dirty="0">
              <a:latin typeface="Times New Roman" pitchFamily="18" charset="0"/>
              <a:cs typeface="Times New Roman" pitchFamily="18" charset="0"/>
            </a:endParaRPr>
          </a:p>
          <a:p>
            <a:pPr>
              <a:buNone/>
            </a:pPr>
            <a:endParaRPr lang="en-IN" sz="2400" dirty="0">
              <a:latin typeface="Times New Roman" pitchFamily="18" charset="0"/>
              <a:cs typeface="Times New Roman" pitchFamily="18" charset="0"/>
            </a:endParaRPr>
          </a:p>
          <a:p>
            <a:r>
              <a:rPr lang="en-IN" sz="2000" dirty="0">
                <a:latin typeface="Times New Roman" pitchFamily="18" charset="0"/>
                <a:cs typeface="Times New Roman" pitchFamily="18" charset="0"/>
              </a:rPr>
              <a:t>Objective</a:t>
            </a:r>
          </a:p>
          <a:p>
            <a:r>
              <a:rPr lang="en-IN" sz="2000" dirty="0">
                <a:latin typeface="Times New Roman" pitchFamily="18" charset="0"/>
                <a:cs typeface="Times New Roman" pitchFamily="18" charset="0"/>
              </a:rPr>
              <a:t>Introduction</a:t>
            </a:r>
          </a:p>
          <a:p>
            <a:r>
              <a:rPr lang="en-IN" sz="2000" dirty="0" err="1">
                <a:latin typeface="Times New Roman" pitchFamily="18" charset="0"/>
                <a:cs typeface="Times New Roman" pitchFamily="18" charset="0"/>
              </a:rPr>
              <a:t>Methadology</a:t>
            </a:r>
            <a:r>
              <a:rPr lang="en-IN" sz="2000" dirty="0">
                <a:latin typeface="Times New Roman" pitchFamily="18" charset="0"/>
                <a:cs typeface="Times New Roman" pitchFamily="18" charset="0"/>
              </a:rPr>
              <a:t> , Approach and Techniques</a:t>
            </a:r>
          </a:p>
          <a:p>
            <a:r>
              <a:rPr lang="en-IN" sz="2000" dirty="0">
                <a:latin typeface="Times New Roman" pitchFamily="18" charset="0"/>
                <a:cs typeface="Times New Roman" pitchFamily="18" charset="0"/>
              </a:rPr>
              <a:t>Software Requirements </a:t>
            </a:r>
          </a:p>
          <a:p>
            <a:r>
              <a:rPr lang="en-IN" sz="2000" dirty="0">
                <a:latin typeface="Times New Roman" pitchFamily="18" charset="0"/>
                <a:cs typeface="Times New Roman" pitchFamily="18" charset="0"/>
              </a:rPr>
              <a:t>Flowchart</a:t>
            </a:r>
          </a:p>
          <a:p>
            <a:r>
              <a:rPr lang="en-IN" sz="2000" dirty="0">
                <a:latin typeface="Times New Roman" pitchFamily="18" charset="0"/>
                <a:cs typeface="Times New Roman" pitchFamily="18" charset="0"/>
              </a:rPr>
              <a:t>Result </a:t>
            </a:r>
          </a:p>
          <a:p>
            <a:r>
              <a:rPr lang="en-IN" sz="2000" dirty="0">
                <a:latin typeface="Times New Roman" pitchFamily="18" charset="0"/>
                <a:cs typeface="Times New Roman" pitchFamily="18" charset="0"/>
              </a:rPr>
              <a:t>Source Code (screenshots)</a:t>
            </a:r>
          </a:p>
          <a:p>
            <a:r>
              <a:rPr lang="en-IN" sz="2000" dirty="0">
                <a:latin typeface="Times New Roman" pitchFamily="18" charset="0"/>
                <a:cs typeface="Times New Roman" pitchFamily="18" charset="0"/>
              </a:rPr>
              <a:t>Conclusion</a:t>
            </a:r>
          </a:p>
          <a:p>
            <a:r>
              <a:rPr lang="en-IN" sz="2000" dirty="0">
                <a:latin typeface="Times New Roman" pitchFamily="18" charset="0"/>
                <a:cs typeface="Times New Roman" pitchFamily="18" charset="0"/>
              </a:rPr>
              <a:t>References</a:t>
            </a:r>
          </a:p>
          <a:p>
            <a:pPr marL="114300" indent="0">
              <a:buNone/>
            </a:pPr>
            <a:endParaRPr lang="en-IN" sz="2000" dirty="0">
              <a:latin typeface="Times New Roman" pitchFamily="18" charset="0"/>
              <a:cs typeface="Times New Roman" pitchFamily="18" charset="0"/>
            </a:endParaRPr>
          </a:p>
          <a:p>
            <a:endParaRPr lang="en-IN" dirty="0"/>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Tree>
    <p:extLst>
      <p:ext uri="{BB962C8B-B14F-4D97-AF65-F5344CB8AC3E}">
        <p14:creationId xmlns:p14="http://schemas.microsoft.com/office/powerpoint/2010/main" val="141215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Objective</a:t>
            </a:r>
          </a:p>
        </p:txBody>
      </p:sp>
      <p:sp>
        <p:nvSpPr>
          <p:cNvPr id="3" name="Text Placeholder 2"/>
          <p:cNvSpPr>
            <a:spLocks noGrp="1"/>
          </p:cNvSpPr>
          <p:nvPr>
            <p:ph type="body" idx="1"/>
          </p:nvPr>
        </p:nvSpPr>
        <p:spPr/>
        <p:txBody>
          <a:bodyPr/>
          <a:lstStyle/>
          <a:p>
            <a:pPr>
              <a:buNone/>
            </a:pPr>
            <a:r>
              <a:rPr lang="en-US" sz="1800"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pic>
        <p:nvPicPr>
          <p:cNvPr id="10" name="Picture 9">
            <a:extLst>
              <a:ext uri="{FF2B5EF4-FFF2-40B4-BE49-F238E27FC236}">
                <a16:creationId xmlns:a16="http://schemas.microsoft.com/office/drawing/2014/main" id="{CD237EFF-3249-5D6A-E37D-FF882F3266F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2596" y="1248151"/>
            <a:ext cx="8233474" cy="46264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Text Placeholder 2"/>
          <p:cNvSpPr>
            <a:spLocks noGrp="1"/>
          </p:cNvSpPr>
          <p:nvPr>
            <p:ph type="body" idx="1"/>
          </p:nvPr>
        </p:nvSpPr>
        <p:spPr>
          <a:xfrm>
            <a:off x="337767" y="1362270"/>
            <a:ext cx="8255726" cy="4721906"/>
          </a:xfrm>
        </p:spPr>
        <p:txBody>
          <a:bodyPr/>
          <a:lstStyle/>
          <a:p>
            <a:pPr marL="571500" indent="-457200">
              <a:buAutoNum type="arabicPeriod"/>
            </a:pPr>
            <a:r>
              <a:rPr lang="en-US" sz="2000" dirty="0">
                <a:latin typeface="Times New Roman" panose="02020603050405020304" pitchFamily="18" charset="0"/>
                <a:cs typeface="Times New Roman" panose="02020603050405020304" pitchFamily="18" charset="0"/>
              </a:rPr>
              <a:t>Aggregation Data : The primary objective is to aggregate data from various sources within the smart city ecosystem, including traffic management </a:t>
            </a:r>
            <a:r>
              <a:rPr lang="en-US" sz="2000" dirty="0" err="1">
                <a:latin typeface="Times New Roman" panose="02020603050405020304" pitchFamily="18" charset="0"/>
                <a:cs typeface="Times New Roman" panose="02020603050405020304" pitchFamily="18" charset="0"/>
              </a:rPr>
              <a:t>systems,public</a:t>
            </a:r>
            <a:r>
              <a:rPr lang="en-US" sz="2000" dirty="0">
                <a:latin typeface="Times New Roman" panose="02020603050405020304" pitchFamily="18" charset="0"/>
                <a:cs typeface="Times New Roman" panose="02020603050405020304" pitchFamily="18" charset="0"/>
              </a:rPr>
              <a:t> service databases, and urban development projects. </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2. Insight Generation: To provide real-time insights and analytics on key aspects of urban life, air quality, availability of public services, and urban development trends. </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3. Visualization: To present the aggregated data in a visually intuitive and </a:t>
            </a:r>
            <a:r>
              <a:rPr lang="en-US" sz="2000" dirty="0" err="1">
                <a:latin typeface="Times New Roman" panose="02020603050405020304" pitchFamily="18" charset="0"/>
                <a:cs typeface="Times New Roman" panose="02020603050405020304" pitchFamily="18" charset="0"/>
              </a:rPr>
              <a:t>userfriendly</a:t>
            </a:r>
            <a:r>
              <a:rPr lang="en-US" sz="2000" dirty="0">
                <a:latin typeface="Times New Roman" panose="02020603050405020304" pitchFamily="18" charset="0"/>
                <a:cs typeface="Times New Roman" panose="02020603050405020304" pitchFamily="18" charset="0"/>
              </a:rPr>
              <a:t> manner through interactive maps, customizable dashboards.</a:t>
            </a:r>
            <a:endParaRPr lang="en-US" sz="1800" dirty="0">
              <a:solidFill>
                <a:srgbClr val="0D0D0D"/>
              </a:solidFill>
              <a:highlight>
                <a:srgbClr val="FFFFFF"/>
              </a:highlight>
              <a:latin typeface="Times New Roman" panose="02020603050405020304" pitchFamily="18" charset="0"/>
              <a:cs typeface="Times New Roman" panose="02020603050405020304" pitchFamily="18" charset="0"/>
            </a:endParaRPr>
          </a:p>
          <a:p>
            <a:pPr marL="114300" indent="0">
              <a:buNone/>
            </a:pPr>
            <a:endParaRPr lang="en-US" sz="1800" dirty="0">
              <a:effectLst/>
              <a:latin typeface="Times New Roman" panose="02020603050405020304" pitchFamily="18" charset="0"/>
              <a:cs typeface="Times New Roman" panose="02020603050405020304" pitchFamily="18" charset="0"/>
            </a:endParaRPr>
          </a:p>
          <a:p>
            <a:pPr marL="114300" indent="0">
              <a:buNone/>
            </a:pPr>
            <a:br>
              <a:rPr lang="en-US" sz="1800" dirty="0">
                <a:effectLst/>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itchFamily="18" charset="0"/>
            </a:endParaRPr>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Introduction</a:t>
            </a:r>
          </a:p>
        </p:txBody>
      </p:sp>
      <p:sp>
        <p:nvSpPr>
          <p:cNvPr id="3" name="Text Placeholder 2"/>
          <p:cNvSpPr>
            <a:spLocks noGrp="1"/>
          </p:cNvSpPr>
          <p:nvPr>
            <p:ph type="body" idx="1"/>
          </p:nvPr>
        </p:nvSpPr>
        <p:spPr>
          <a:xfrm>
            <a:off x="390020" y="1390571"/>
            <a:ext cx="8046720" cy="5447213"/>
          </a:xfrm>
        </p:spPr>
        <p:txBody>
          <a:bodyPr/>
          <a:lstStyle/>
          <a:p>
            <a:pPr>
              <a:buNone/>
            </a:pPr>
            <a:r>
              <a:rPr lang="en-US" sz="2400" dirty="0">
                <a:latin typeface="Times New Roman" panose="02020603050405020304" pitchFamily="18" charset="0"/>
                <a:cs typeface="Times New Roman" panose="02020603050405020304" pitchFamily="18" charset="0"/>
              </a:rPr>
              <a:t>     In recent years, the rapid pace of urbanization coupled with technological advancements has given rise to the concept of smart cities—urban environments that leverage data and technology to enhance quality of life, sustainability, and efficiency.</a:t>
            </a:r>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pic>
        <p:nvPicPr>
          <p:cNvPr id="11" name="Picture 10">
            <a:extLst>
              <a:ext uri="{FF2B5EF4-FFF2-40B4-BE49-F238E27FC236}">
                <a16:creationId xmlns:a16="http://schemas.microsoft.com/office/drawing/2014/main" id="{CAC074FE-A4B3-AAFF-526D-B7016608463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657980" y="3448892"/>
            <a:ext cx="6102222" cy="31839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B61C6-DD4B-82FC-FBC9-7A21412D57A0}"/>
              </a:ext>
            </a:extLst>
          </p:cNvPr>
          <p:cNvSpPr>
            <a:spLocks noGrp="1"/>
          </p:cNvSpPr>
          <p:nvPr>
            <p:ph type="title"/>
          </p:nvPr>
        </p:nvSpPr>
        <p:spPr/>
        <p:txBody>
          <a:bodyPr/>
          <a:lstStyle/>
          <a:p>
            <a:r>
              <a:rPr lang="en-US" dirty="0" err="1"/>
              <a:t>Methadology</a:t>
            </a:r>
            <a:r>
              <a:rPr lang="en-US" dirty="0"/>
              <a:t> and Approach</a:t>
            </a:r>
            <a:endParaRPr lang="en-IN" dirty="0"/>
          </a:p>
        </p:txBody>
      </p:sp>
      <p:sp>
        <p:nvSpPr>
          <p:cNvPr id="3" name="Text Placeholder 2">
            <a:extLst>
              <a:ext uri="{FF2B5EF4-FFF2-40B4-BE49-F238E27FC236}">
                <a16:creationId xmlns:a16="http://schemas.microsoft.com/office/drawing/2014/main" id="{E68F5539-51F4-27E8-9216-64A0C06D062F}"/>
              </a:ext>
            </a:extLst>
          </p:cNvPr>
          <p:cNvSpPr>
            <a:spLocks noGrp="1"/>
          </p:cNvSpPr>
          <p:nvPr>
            <p:ph type="body" idx="1"/>
          </p:nvPr>
        </p:nvSpPr>
        <p:spPr/>
        <p:txBody>
          <a:bodyPr/>
          <a:lstStyle/>
          <a:p>
            <a:r>
              <a:rPr lang="en-US" i="0" dirty="0">
                <a:solidFill>
                  <a:srgbClr val="0D0D0D"/>
                </a:solidFill>
                <a:effectLst/>
                <a:highlight>
                  <a:srgbClr val="FFFFFF"/>
                </a:highlight>
                <a:latin typeface="Söhne"/>
              </a:rPr>
              <a:t>Needs Assessment and Objective Definition</a:t>
            </a:r>
          </a:p>
          <a:p>
            <a:r>
              <a:rPr lang="en-IN" i="0" dirty="0">
                <a:solidFill>
                  <a:srgbClr val="0D0D0D"/>
                </a:solidFill>
                <a:effectLst/>
                <a:highlight>
                  <a:srgbClr val="FFFFFF"/>
                </a:highlight>
                <a:latin typeface="Söhne"/>
              </a:rPr>
              <a:t>Data Collection</a:t>
            </a:r>
          </a:p>
          <a:p>
            <a:r>
              <a:rPr lang="en-IN" i="0" dirty="0">
                <a:solidFill>
                  <a:srgbClr val="0D0D0D"/>
                </a:solidFill>
                <a:effectLst/>
                <a:highlight>
                  <a:srgbClr val="FFFFFF"/>
                </a:highlight>
                <a:latin typeface="Söhne"/>
              </a:rPr>
              <a:t>Data Integration and Management</a:t>
            </a:r>
          </a:p>
          <a:p>
            <a:r>
              <a:rPr lang="en-IN" i="0" dirty="0">
                <a:solidFill>
                  <a:srgbClr val="0D0D0D"/>
                </a:solidFill>
                <a:effectLst/>
                <a:highlight>
                  <a:srgbClr val="FFFFFF"/>
                </a:highlight>
                <a:latin typeface="Söhne"/>
              </a:rPr>
              <a:t>Data Analysis and Processing</a:t>
            </a:r>
          </a:p>
          <a:p>
            <a:r>
              <a:rPr lang="en-IN" i="0" dirty="0">
                <a:solidFill>
                  <a:srgbClr val="0D0D0D"/>
                </a:solidFill>
                <a:effectLst/>
                <a:highlight>
                  <a:srgbClr val="FFFFFF"/>
                </a:highlight>
                <a:latin typeface="Söhne"/>
              </a:rPr>
              <a:t>Dashboard Design and Development</a:t>
            </a:r>
          </a:p>
          <a:p>
            <a:endParaRPr lang="en-IN" dirty="0"/>
          </a:p>
        </p:txBody>
      </p:sp>
      <p:sp>
        <p:nvSpPr>
          <p:cNvPr id="5" name="Slide Number Placeholder 4">
            <a:extLst>
              <a:ext uri="{FF2B5EF4-FFF2-40B4-BE49-F238E27FC236}">
                <a16:creationId xmlns:a16="http://schemas.microsoft.com/office/drawing/2014/main" id="{53861B20-D582-FAFF-DD87-46DC174E66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pic>
        <p:nvPicPr>
          <p:cNvPr id="7" name="Picture 6">
            <a:extLst>
              <a:ext uri="{FF2B5EF4-FFF2-40B4-BE49-F238E27FC236}">
                <a16:creationId xmlns:a16="http://schemas.microsoft.com/office/drawing/2014/main" id="{3DF250B8-A380-48E8-CD90-4E5DC173B51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05061" y="4376057"/>
            <a:ext cx="3331029" cy="2220686"/>
          </a:xfrm>
          <a:prstGeom prst="rect">
            <a:avLst/>
          </a:prstGeom>
        </p:spPr>
      </p:pic>
      <p:sp>
        <p:nvSpPr>
          <p:cNvPr id="8" name="TextBox 7">
            <a:extLst>
              <a:ext uri="{FF2B5EF4-FFF2-40B4-BE49-F238E27FC236}">
                <a16:creationId xmlns:a16="http://schemas.microsoft.com/office/drawing/2014/main" id="{DD079A93-52CD-B8C0-987E-5AB2677EE308}"/>
              </a:ext>
            </a:extLst>
          </p:cNvPr>
          <p:cNvSpPr txBox="1"/>
          <p:nvPr/>
        </p:nvSpPr>
        <p:spPr>
          <a:xfrm>
            <a:off x="2295330" y="7134208"/>
            <a:ext cx="3331029" cy="230832"/>
          </a:xfrm>
          <a:prstGeom prst="rect">
            <a:avLst/>
          </a:prstGeom>
          <a:noFill/>
        </p:spPr>
        <p:txBody>
          <a:bodyPr wrap="square" rtlCol="0">
            <a:spAutoFit/>
          </a:bodyPr>
          <a:lstStyle/>
          <a:p>
            <a:r>
              <a:rPr lang="en-IN" sz="900">
                <a:hlinkClick r:id="rId3" tooltip="https://www.thebluediamondgallery.com/handwriting/m/methodology.html"/>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32157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D0B3-5CAE-24D9-8A6C-1B71287568D7}"/>
              </a:ext>
            </a:extLst>
          </p:cNvPr>
          <p:cNvSpPr>
            <a:spLocks noGrp="1"/>
          </p:cNvSpPr>
          <p:nvPr>
            <p:ph type="title"/>
          </p:nvPr>
        </p:nvSpPr>
        <p:spPr/>
        <p:txBody>
          <a:bodyPr/>
          <a:lstStyle/>
          <a:p>
            <a:r>
              <a:rPr lang="en-US" dirty="0"/>
              <a:t>Techniques</a:t>
            </a:r>
            <a:endParaRPr lang="en-IN" dirty="0"/>
          </a:p>
        </p:txBody>
      </p:sp>
      <p:sp>
        <p:nvSpPr>
          <p:cNvPr id="3" name="Text Placeholder 2">
            <a:extLst>
              <a:ext uri="{FF2B5EF4-FFF2-40B4-BE49-F238E27FC236}">
                <a16:creationId xmlns:a16="http://schemas.microsoft.com/office/drawing/2014/main" id="{5B3D020B-FBBC-6D4F-D8C7-D240591B86D5}"/>
              </a:ext>
            </a:extLst>
          </p:cNvPr>
          <p:cNvSpPr>
            <a:spLocks noGrp="1"/>
          </p:cNvSpPr>
          <p:nvPr>
            <p:ph type="body" idx="1"/>
          </p:nvPr>
        </p:nvSpPr>
        <p:spPr/>
        <p:txBody>
          <a:bodyPr/>
          <a:lstStyle/>
          <a:p>
            <a:r>
              <a:rPr lang="en-IN" i="0" dirty="0">
                <a:solidFill>
                  <a:srgbClr val="0D0D0D"/>
                </a:solidFill>
                <a:effectLst/>
                <a:highlight>
                  <a:srgbClr val="FFFFFF"/>
                </a:highlight>
                <a:latin typeface="Söhne"/>
              </a:rPr>
              <a:t>Security and Privacy Techniques</a:t>
            </a:r>
          </a:p>
          <a:p>
            <a:r>
              <a:rPr lang="en-IN" i="0" dirty="0">
                <a:solidFill>
                  <a:srgbClr val="0D0D0D"/>
                </a:solidFill>
                <a:effectLst/>
                <a:highlight>
                  <a:srgbClr val="FFFFFF"/>
                </a:highlight>
                <a:latin typeface="Söhne"/>
              </a:rPr>
              <a:t>Scalability and Performance Optimization</a:t>
            </a:r>
          </a:p>
          <a:p>
            <a:r>
              <a:rPr lang="en-IN" i="0" dirty="0">
                <a:solidFill>
                  <a:srgbClr val="0D0D0D"/>
                </a:solidFill>
                <a:effectLst/>
                <a:highlight>
                  <a:srgbClr val="FFFFFF"/>
                </a:highlight>
                <a:latin typeface="Söhne"/>
              </a:rPr>
              <a:t>Standardization</a:t>
            </a:r>
          </a:p>
          <a:p>
            <a:r>
              <a:rPr lang="en-IN" i="0" dirty="0">
                <a:solidFill>
                  <a:srgbClr val="0D0D0D"/>
                </a:solidFill>
                <a:effectLst/>
                <a:highlight>
                  <a:srgbClr val="FFFFFF"/>
                </a:highlight>
                <a:latin typeface="Söhne"/>
              </a:rPr>
              <a:t>User Interface and User Experience Techniques</a:t>
            </a:r>
          </a:p>
          <a:p>
            <a:endParaRPr lang="en-IN" i="0" dirty="0">
              <a:solidFill>
                <a:srgbClr val="0D0D0D"/>
              </a:solidFill>
              <a:effectLst/>
              <a:highlight>
                <a:srgbClr val="FFFFFF"/>
              </a:highlight>
              <a:latin typeface="Söhne"/>
            </a:endParaRPr>
          </a:p>
          <a:p>
            <a:endParaRPr lang="en-IN" dirty="0"/>
          </a:p>
        </p:txBody>
      </p:sp>
      <p:sp>
        <p:nvSpPr>
          <p:cNvPr id="4" name="Date Placeholder 3">
            <a:extLst>
              <a:ext uri="{FF2B5EF4-FFF2-40B4-BE49-F238E27FC236}">
                <a16:creationId xmlns:a16="http://schemas.microsoft.com/office/drawing/2014/main" id="{8A190AFC-0F07-0D9A-6934-36B6E0BECAAC}"/>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id="{AFEA4CC1-EBA3-3AC7-A4AE-97D04AB5E6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pic>
        <p:nvPicPr>
          <p:cNvPr id="7" name="Picture 6">
            <a:extLst>
              <a:ext uri="{FF2B5EF4-FFF2-40B4-BE49-F238E27FC236}">
                <a16:creationId xmlns:a16="http://schemas.microsoft.com/office/drawing/2014/main" id="{53EF2E21-D17D-21D3-FA90-B2F09E53C62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3062" y="4222725"/>
            <a:ext cx="7016620" cy="2133625"/>
          </a:xfrm>
          <a:prstGeom prst="rect">
            <a:avLst/>
          </a:prstGeom>
        </p:spPr>
      </p:pic>
    </p:spTree>
    <p:extLst>
      <p:ext uri="{BB962C8B-B14F-4D97-AF65-F5344CB8AC3E}">
        <p14:creationId xmlns:p14="http://schemas.microsoft.com/office/powerpoint/2010/main" val="181796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B11E-0161-AAD1-015D-7A8FC938BC23}"/>
              </a:ext>
            </a:extLst>
          </p:cNvPr>
          <p:cNvSpPr>
            <a:spLocks noGrp="1"/>
          </p:cNvSpPr>
          <p:nvPr>
            <p:ph type="title"/>
          </p:nvPr>
        </p:nvSpPr>
        <p:spPr/>
        <p:txBody>
          <a:bodyPr/>
          <a:lstStyle/>
          <a:p>
            <a:r>
              <a:rPr lang="en-US" dirty="0"/>
              <a:t>Software Requirements</a:t>
            </a:r>
            <a:endParaRPr lang="en-IN" dirty="0"/>
          </a:p>
        </p:txBody>
      </p:sp>
      <p:sp>
        <p:nvSpPr>
          <p:cNvPr id="3" name="Text Placeholder 2">
            <a:extLst>
              <a:ext uri="{FF2B5EF4-FFF2-40B4-BE49-F238E27FC236}">
                <a16:creationId xmlns:a16="http://schemas.microsoft.com/office/drawing/2014/main" id="{9C7497D8-D99D-C07C-293C-D18DADB8C6A4}"/>
              </a:ext>
            </a:extLst>
          </p:cNvPr>
          <p:cNvSpPr>
            <a:spLocks noGrp="1"/>
          </p:cNvSpPr>
          <p:nvPr>
            <p:ph type="body" idx="1"/>
          </p:nvPr>
        </p:nvSpPr>
        <p:spPr/>
        <p:txBody>
          <a:bodyPr/>
          <a:lstStyle/>
          <a:p>
            <a:pPr marL="114300" indent="0" algn="l">
              <a:buNone/>
            </a:pPr>
            <a:r>
              <a:rPr lang="en-US" sz="2000" b="0" i="0" dirty="0">
                <a:solidFill>
                  <a:srgbClr val="0D0D0D"/>
                </a:solidFill>
                <a:effectLst/>
                <a:highlight>
                  <a:srgbClr val="FFFFFF"/>
                </a:highlight>
                <a:latin typeface="Söhne"/>
              </a:rPr>
              <a:t>  </a:t>
            </a:r>
            <a:r>
              <a:rPr lang="en-IN" sz="2400" dirty="0">
                <a:latin typeface="Times New Roman" panose="02020603050405020304" pitchFamily="18" charset="0"/>
                <a:cs typeface="Times New Roman" panose="02020603050405020304" pitchFamily="18" charset="0"/>
              </a:rPr>
              <a:t>1. Code Editor:</a:t>
            </a:r>
          </a:p>
          <a:p>
            <a:pPr marL="114300" indent="0" algn="l">
              <a:buNone/>
            </a:pPr>
            <a:r>
              <a:rPr lang="en-IN" sz="2400" dirty="0">
                <a:latin typeface="Times New Roman" panose="02020603050405020304" pitchFamily="18" charset="0"/>
                <a:cs typeface="Times New Roman" panose="02020603050405020304" pitchFamily="18" charset="0"/>
              </a:rPr>
              <a:t> Use a code editor to write and edit HTML, CSS, and JavaScript code. Recommended options include:</a:t>
            </a:r>
          </a:p>
          <a:p>
            <a:pPr marL="114300" indent="0" algn="l">
              <a:buNone/>
            </a:pPr>
            <a:r>
              <a:rPr lang="en-IN" sz="2400" dirty="0">
                <a:latin typeface="Times New Roman" panose="02020603050405020304" pitchFamily="18" charset="0"/>
                <a:cs typeface="Times New Roman" panose="02020603050405020304" pitchFamily="18" charset="0"/>
              </a:rPr>
              <a:t> -Visual Studio Code</a:t>
            </a:r>
          </a:p>
          <a:p>
            <a:pPr marL="114300" indent="0" algn="l">
              <a:buNone/>
            </a:pPr>
            <a:endParaRPr lang="en-IN" sz="2400" dirty="0">
              <a:latin typeface="Times New Roman" panose="02020603050405020304" pitchFamily="18" charset="0"/>
              <a:cs typeface="Times New Roman" panose="02020603050405020304" pitchFamily="18" charset="0"/>
            </a:endParaRPr>
          </a:p>
          <a:p>
            <a:pPr marL="114300" indent="0" algn="l">
              <a:buNone/>
            </a:pPr>
            <a:endParaRPr lang="en-IN" sz="2400" dirty="0">
              <a:latin typeface="Times New Roman" panose="02020603050405020304" pitchFamily="18" charset="0"/>
              <a:cs typeface="Times New Roman" panose="02020603050405020304" pitchFamily="18" charset="0"/>
            </a:endParaRPr>
          </a:p>
          <a:p>
            <a:pPr marL="114300" indent="0" algn="l">
              <a:buNone/>
            </a:pPr>
            <a:r>
              <a:rPr lang="en-IN" sz="2400" dirty="0">
                <a:latin typeface="Times New Roman" panose="02020603050405020304" pitchFamily="18" charset="0"/>
                <a:cs typeface="Times New Roman" panose="02020603050405020304" pitchFamily="18" charset="0"/>
              </a:rPr>
              <a:t>2. Web Browser: </a:t>
            </a:r>
          </a:p>
          <a:p>
            <a:pPr marL="114300" indent="0" algn="l">
              <a:buNone/>
            </a:pPr>
            <a:r>
              <a:rPr lang="en-IN" sz="2400" dirty="0">
                <a:latin typeface="Times New Roman" panose="02020603050405020304" pitchFamily="18" charset="0"/>
                <a:cs typeface="Times New Roman" panose="02020603050405020304" pitchFamily="18" charset="0"/>
              </a:rPr>
              <a:t>Use a modern web browser for testing and debugging the platform.</a:t>
            </a:r>
          </a:p>
          <a:p>
            <a:pPr marL="114300" indent="0" algn="l">
              <a:buNone/>
            </a:pPr>
            <a:r>
              <a:rPr lang="en-IN" sz="2400" dirty="0">
                <a:latin typeface="Times New Roman" panose="02020603050405020304" pitchFamily="18" charset="0"/>
                <a:cs typeface="Times New Roman" panose="02020603050405020304" pitchFamily="18" charset="0"/>
              </a:rPr>
              <a:t> Recommended options include: - Google Chrome - Mozilla Firefox - Safari</a:t>
            </a:r>
          </a:p>
        </p:txBody>
      </p:sp>
      <p:sp>
        <p:nvSpPr>
          <p:cNvPr id="4" name="Date Placeholder 3">
            <a:extLst>
              <a:ext uri="{FF2B5EF4-FFF2-40B4-BE49-F238E27FC236}">
                <a16:creationId xmlns:a16="http://schemas.microsoft.com/office/drawing/2014/main" id="{933AC9E3-7F78-F3EB-3BF2-16BCD36B3BAF}"/>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id="{A66D2AB7-41AB-C862-232C-D20F4FD5E5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Tree>
    <p:extLst>
      <p:ext uri="{BB962C8B-B14F-4D97-AF65-F5344CB8AC3E}">
        <p14:creationId xmlns:p14="http://schemas.microsoft.com/office/powerpoint/2010/main" val="2119816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5031-390F-3F60-F6F4-6F3B78184ABD}"/>
              </a:ext>
            </a:extLst>
          </p:cNvPr>
          <p:cNvSpPr>
            <a:spLocks noGrp="1"/>
          </p:cNvSpPr>
          <p:nvPr>
            <p:ph type="title"/>
          </p:nvPr>
        </p:nvSpPr>
        <p:spPr/>
        <p:txBody>
          <a:bodyPr/>
          <a:lstStyle/>
          <a:p>
            <a:r>
              <a:rPr lang="en-US" dirty="0"/>
              <a:t>Flowchart </a:t>
            </a:r>
            <a:endParaRPr lang="en-IN" dirty="0"/>
          </a:p>
        </p:txBody>
      </p:sp>
      <p:sp>
        <p:nvSpPr>
          <p:cNvPr id="3" name="Text Placeholder 2">
            <a:extLst>
              <a:ext uri="{FF2B5EF4-FFF2-40B4-BE49-F238E27FC236}">
                <a16:creationId xmlns:a16="http://schemas.microsoft.com/office/drawing/2014/main" id="{122B2D68-A779-D420-300E-42999A6DD2D1}"/>
              </a:ext>
            </a:extLst>
          </p:cNvPr>
          <p:cNvSpPr>
            <a:spLocks noGrp="1"/>
          </p:cNvSpPr>
          <p:nvPr>
            <p:ph type="body" idx="1"/>
          </p:nvPr>
        </p:nvSpPr>
        <p:spPr>
          <a:xfrm>
            <a:off x="522514" y="1371601"/>
            <a:ext cx="8164286" cy="4180114"/>
          </a:xfrm>
        </p:spPr>
        <p:txBody>
          <a:bodyPr/>
          <a:lstStyle/>
          <a:p>
            <a:pPr marL="114300" indent="0">
              <a:buNone/>
            </a:pPr>
            <a:endParaRPr lang="en-IN" dirty="0"/>
          </a:p>
        </p:txBody>
      </p:sp>
      <p:sp>
        <p:nvSpPr>
          <p:cNvPr id="4" name="Date Placeholder 3">
            <a:extLst>
              <a:ext uri="{FF2B5EF4-FFF2-40B4-BE49-F238E27FC236}">
                <a16:creationId xmlns:a16="http://schemas.microsoft.com/office/drawing/2014/main" id="{44999A66-857B-774B-2F84-6ACB71516DFD}"/>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77732964-C1EC-E899-96BD-DE7837E9EF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pic>
        <p:nvPicPr>
          <p:cNvPr id="7" name="Picture 6">
            <a:extLst>
              <a:ext uri="{FF2B5EF4-FFF2-40B4-BE49-F238E27FC236}">
                <a16:creationId xmlns:a16="http://schemas.microsoft.com/office/drawing/2014/main" id="{1C76A03F-BCAD-BE3A-1145-77B3DE4D650B}"/>
              </a:ext>
            </a:extLst>
          </p:cNvPr>
          <p:cNvPicPr>
            <a:picLocks noChangeAspect="1"/>
          </p:cNvPicPr>
          <p:nvPr/>
        </p:nvPicPr>
        <p:blipFill>
          <a:blip r:embed="rId2"/>
          <a:stretch>
            <a:fillRect/>
          </a:stretch>
        </p:blipFill>
        <p:spPr>
          <a:xfrm>
            <a:off x="521146" y="998370"/>
            <a:ext cx="8164285" cy="5639748"/>
          </a:xfrm>
          <a:prstGeom prst="rect">
            <a:avLst/>
          </a:prstGeom>
        </p:spPr>
      </p:pic>
    </p:spTree>
    <p:extLst>
      <p:ext uri="{BB962C8B-B14F-4D97-AF65-F5344CB8AC3E}">
        <p14:creationId xmlns:p14="http://schemas.microsoft.com/office/powerpoint/2010/main" val="3956216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1258</TotalTime>
  <Words>418</Words>
  <Application>Microsoft Office PowerPoint</Application>
  <PresentationFormat>On-screen Show (4:3)</PresentationFormat>
  <Paragraphs>85</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 Black</vt:lpstr>
      <vt:lpstr>Söhne</vt:lpstr>
      <vt:lpstr>Times New Roman</vt:lpstr>
      <vt:lpstr>Google Sans</vt:lpstr>
      <vt:lpstr>Franklin Gothic Heavy</vt:lpstr>
      <vt:lpstr>Gill Sans Ultra Bold</vt:lpstr>
      <vt:lpstr>Arial</vt:lpstr>
      <vt:lpstr>Calibri</vt:lpstr>
      <vt:lpstr>Bookman Old Style</vt:lpstr>
      <vt:lpstr>Office Theme</vt:lpstr>
      <vt:lpstr>PowerPoint Presentation</vt:lpstr>
      <vt:lpstr>Index</vt:lpstr>
      <vt:lpstr>Objective</vt:lpstr>
      <vt:lpstr>Objective</vt:lpstr>
      <vt:lpstr>Introduction</vt:lpstr>
      <vt:lpstr>Methadology and Approach</vt:lpstr>
      <vt:lpstr>Techniques</vt:lpstr>
      <vt:lpstr>Software Requirements</vt:lpstr>
      <vt:lpstr>Flowchart </vt:lpstr>
      <vt:lpstr>Result</vt:lpstr>
      <vt:lpstr>Result-2</vt:lpstr>
      <vt:lpstr>Result-3</vt:lpstr>
      <vt:lpstr> Source Code (screenshots) </vt:lpstr>
      <vt:lpstr>Source code -continued</vt:lpstr>
      <vt:lpstr>Conclusion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Shivi Bakshi</cp:lastModifiedBy>
  <cp:revision>90</cp:revision>
  <dcterms:created xsi:type="dcterms:W3CDTF">2010-04-09T07:36:15Z</dcterms:created>
  <dcterms:modified xsi:type="dcterms:W3CDTF">2024-05-20T04:43:58Z</dcterms:modified>
</cp:coreProperties>
</file>